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3" r:id="rId2"/>
    <p:sldId id="262" r:id="rId3"/>
    <p:sldId id="257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001" y="0"/>
            <a:ext cx="10572000" cy="4902200"/>
          </a:xfrm>
        </p:spPr>
        <p:txBody>
          <a:bodyPr/>
          <a:lstStyle/>
          <a:p>
            <a:pPr algn="ctr"/>
            <a:r>
              <a:rPr lang="uk-UA" sz="1800" dirty="0" smtClean="0"/>
              <a:t>Херсонський державний університет</a:t>
            </a:r>
            <a:br>
              <a:rPr lang="uk-UA" sz="1800" dirty="0" smtClean="0"/>
            </a:br>
            <a:r>
              <a:rPr lang="uk-UA" sz="1800" dirty="0" smtClean="0"/>
              <a:t>Факультет української й іноземної філології та журналістики</a:t>
            </a:r>
            <a:br>
              <a:rPr lang="uk-UA" sz="1800" dirty="0" smtClean="0"/>
            </a:br>
            <a:r>
              <a:rPr lang="uk-UA" sz="1800" dirty="0" smtClean="0"/>
              <a:t>Кафедра англійської філології та прикладної лінгвістики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2800" dirty="0" smtClean="0"/>
              <a:t>«Галузевий переклад»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1800" dirty="0" smtClean="0"/>
              <a:t>Вибіркова навчальна дисципліна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ru-RU" sz="1800" dirty="0" err="1" smtClean="0"/>
              <a:t>Освітньо-професій</a:t>
            </a:r>
            <a:r>
              <a:rPr lang="uk-UA" sz="1800" dirty="0" smtClean="0"/>
              <a:t>на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програм</a:t>
            </a:r>
            <a:r>
              <a:rPr lang="uk-UA" sz="1800" dirty="0"/>
              <a:t>а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uk-UA" sz="1800" dirty="0"/>
              <a:t>«Філологія (Прикладна</a:t>
            </a:r>
            <a:r>
              <a:rPr lang="ru-RU" sz="1800" dirty="0"/>
              <a:t> </a:t>
            </a:r>
            <a:r>
              <a:rPr lang="uk-UA" sz="1800" dirty="0"/>
              <a:t>лінгвістика)»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uk-UA" sz="1800" dirty="0" smtClean="0"/>
              <a:t>Другий (магістерський</a:t>
            </a:r>
            <a:r>
              <a:rPr lang="uk-UA" sz="1800" dirty="0" smtClean="0"/>
              <a:t>) рівень </a:t>
            </a:r>
            <a:r>
              <a:rPr lang="uk-UA" sz="1800" dirty="0"/>
              <a:t>вищої освіти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uk-UA" sz="1800" dirty="0" smtClean="0"/>
              <a:t>спеціальність </a:t>
            </a:r>
            <a:r>
              <a:rPr lang="uk-UA" sz="1800" dirty="0"/>
              <a:t>035 </a:t>
            </a:r>
            <a:r>
              <a:rPr lang="uk-UA" sz="1800" dirty="0" smtClean="0"/>
              <a:t>Філологія</a:t>
            </a:r>
            <a:endParaRPr lang="en-US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0001" y="5067300"/>
            <a:ext cx="10572000" cy="1790700"/>
          </a:xfrm>
        </p:spPr>
        <p:txBody>
          <a:bodyPr>
            <a:normAutofit/>
          </a:bodyPr>
          <a:lstStyle/>
          <a:p>
            <a:pPr algn="ctr"/>
            <a:endParaRPr lang="uk-UA" dirty="0" smtClean="0"/>
          </a:p>
          <a:p>
            <a:pPr algn="ctr"/>
            <a:r>
              <a:rPr lang="uk-UA" dirty="0" smtClean="0"/>
              <a:t>група </a:t>
            </a:r>
            <a:r>
              <a:rPr lang="uk-UA" dirty="0" smtClean="0"/>
              <a:t>121М</a:t>
            </a:r>
            <a:endParaRPr lang="uk-UA" dirty="0" smtClean="0"/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2020 – 2021 навчальний рік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83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000" dirty="0"/>
              <a:t>Теоретичний курс «Галузевий переклад»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uk-UA" sz="2000" dirty="0"/>
              <a:t>є важливою складовою частиною </a:t>
            </a:r>
            <a:r>
              <a:rPr lang="uk-UA" sz="2000" dirty="0" err="1" smtClean="0"/>
              <a:t>загальнофілологічної</a:t>
            </a:r>
            <a:r>
              <a:rPr lang="uk-UA" sz="2000" dirty="0" smtClean="0"/>
              <a:t> </a:t>
            </a:r>
            <a:r>
              <a:rPr lang="uk-UA" sz="2000" dirty="0"/>
              <a:t>підготовки майбутніх викладачів іноземних мов, філологів та перекладачів</a:t>
            </a:r>
            <a:endParaRPr lang="en-US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2311613"/>
          </a:xfrm>
        </p:spPr>
        <p:txBody>
          <a:bodyPr/>
          <a:lstStyle/>
          <a:p>
            <a:pPr lvl="0"/>
            <a:endParaRPr lang="uk-UA" dirty="0"/>
          </a:p>
          <a:p>
            <a:pPr marL="0" lvl="0" indent="0">
              <a:buNone/>
            </a:pPr>
            <a:endParaRPr lang="ru-RU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32" name="Picture 8" descr="Устный последовательный перевод от Бюро переводов «Да Винчи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75" y="2501900"/>
            <a:ext cx="570547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869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000" y="203200"/>
            <a:ext cx="10571998" cy="1214438"/>
          </a:xfrm>
        </p:spPr>
        <p:txBody>
          <a:bodyPr/>
          <a:lstStyle/>
          <a:p>
            <a:pPr algn="ctr"/>
            <a:r>
              <a:rPr lang="ru-RU" sz="2800" dirty="0" smtClean="0"/>
              <a:t> </a:t>
            </a:r>
            <a:br>
              <a:rPr lang="ru-RU" sz="2800" dirty="0" smtClean="0"/>
            </a:br>
            <a:endParaRPr lang="en-US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/>
              <a:t>У зв’язку із швидким розвитком економічних і політичних </a:t>
            </a:r>
            <a:r>
              <a:rPr lang="uk-UA" sz="2400" dirty="0" err="1"/>
              <a:t>зв’язків</a:t>
            </a:r>
            <a:r>
              <a:rPr lang="uk-UA" sz="2400" dirty="0"/>
              <a:t> України з іноземними державами сучасні перекладачі все більше перекладають вузькогалузеві тексти, які пов’язані з певними сферами людської діяльності, такими як наука, техніка та політика</a:t>
            </a:r>
            <a:endParaRPr lang="en-US" sz="2400" dirty="0"/>
          </a:p>
        </p:txBody>
      </p:sp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7811" y="41275"/>
            <a:ext cx="2574925" cy="171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6" y="27025"/>
            <a:ext cx="2257425" cy="1737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Похожее изображени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1499" y="63501"/>
            <a:ext cx="2270500" cy="170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Похожее изображение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426" y="58178"/>
            <a:ext cx="2549525" cy="169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9857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/>
              <a:t>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546813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/>
              <a:t>Завдання перекладача галузевих текстів – точно, адекватно та зрозуміло передати зміст текстів, звертаючи увагу на ряд особливостей, до яких можна віднести: стилістичні, лексичні та граматичні. Переклад має бути здійсненим якісно, адже помилки у текстах можуть призвести до непорозумінь та </a:t>
            </a:r>
            <a:r>
              <a:rPr lang="uk-UA" dirty="0" smtClean="0"/>
              <a:t>конфліктів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6" name="Picture 4" descr="Услуги научно-технического перевода в Москве от профессионал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5" y="98975"/>
            <a:ext cx="27432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Актуальные проблемы научно-технического перевода –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436" y="3783012"/>
            <a:ext cx="4461987" cy="284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812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/>
              <a:t>Курс «Галузевий переклад» допоможе:</a:t>
            </a:r>
            <a:r>
              <a:rPr lang="ru-RU" sz="2400" dirty="0"/>
              <a:t/>
            </a:r>
            <a:br>
              <a:rPr lang="ru-RU" sz="2400" dirty="0"/>
            </a:br>
            <a:endParaRPr lang="en-US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96013"/>
          </a:xfrm>
        </p:spPr>
        <p:txBody>
          <a:bodyPr/>
          <a:lstStyle/>
          <a:p>
            <a:pPr lvl="0"/>
            <a:r>
              <a:rPr lang="uk-UA" dirty="0" smtClean="0"/>
              <a:t>отримати </a:t>
            </a:r>
            <a:r>
              <a:rPr lang="uk-UA" dirty="0"/>
              <a:t>знання про лексичні, термінологічні, жанрово-стилістичні проблеми галузевого перекладу</a:t>
            </a:r>
            <a:endParaRPr lang="ru-RU" dirty="0"/>
          </a:p>
          <a:p>
            <a:pPr lvl="0"/>
            <a:r>
              <a:rPr lang="uk-UA" dirty="0"/>
              <a:t>розширити знання про </a:t>
            </a:r>
            <a:r>
              <a:rPr lang="uk-UA" dirty="0" err="1"/>
              <a:t>тексттипологічну</a:t>
            </a:r>
            <a:r>
              <a:rPr lang="uk-UA" dirty="0"/>
              <a:t> диверсифікацію текстів з огляду сучасної теорії та практики перекладу, зокрема про особливості перекладу спеціальних текстів</a:t>
            </a:r>
            <a:endParaRPr lang="ru-RU" dirty="0"/>
          </a:p>
          <a:p>
            <a:pPr lvl="0"/>
            <a:r>
              <a:rPr lang="uk-UA" dirty="0"/>
              <a:t>дослідити різні види перекладу галузевих текстів англійською і українською мовами</a:t>
            </a:r>
            <a:endParaRPr lang="ru-RU" dirty="0"/>
          </a:p>
          <a:p>
            <a:r>
              <a:rPr lang="uk-UA" dirty="0"/>
              <a:t>виконувати різні форми та види галузевого перекладу, які характеризуються високим рівнем еквівалентності та </a:t>
            </a:r>
            <a:r>
              <a:rPr lang="uk-UA" dirty="0" smtClean="0"/>
              <a:t>адекватності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8" name="Picture 4" descr="Бюро переводов СПб Знание центр Санкт-Петербург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975" y="4959350"/>
            <a:ext cx="3940048" cy="175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711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165</TotalTime>
  <Words>164</Words>
  <Application>Microsoft Office PowerPoint</Application>
  <PresentationFormat>Широкоэкранный</PresentationFormat>
  <Paragraphs>35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Цитаты</vt:lpstr>
      <vt:lpstr>Херсонський державний університет Факультет української й іноземної філології та журналістики Кафедра англійської філології та прикладної лінгвістики     «Галузевий переклад» Вибіркова навчальна дисципліна    Освітньо-професійна програма «Філологія (Прикладна лінгвістика)» Другий (магістерський) рівень вищої освіти спеціальність 035 Філологія</vt:lpstr>
      <vt:lpstr>Теоретичний курс «Галузевий переклад» є важливою складовою частиною загальнофілологічної підготовки майбутніх викладачів іноземних мов, філологів та перекладачів</vt:lpstr>
      <vt:lpstr>  </vt:lpstr>
      <vt:lpstr>   </vt:lpstr>
      <vt:lpstr>Курс «Галузевий переклад» допоможе: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Вибіркова компонента «Теорія та практика перекладу»  2 курс</dc:title>
  <dc:creator>Ekaterina Posylina</dc:creator>
  <cp:lastModifiedBy>Ekaterina Posylina</cp:lastModifiedBy>
  <cp:revision>19</cp:revision>
  <dcterms:created xsi:type="dcterms:W3CDTF">2020-06-14T13:27:46Z</dcterms:created>
  <dcterms:modified xsi:type="dcterms:W3CDTF">2020-06-18T09:46:52Z</dcterms:modified>
</cp:coreProperties>
</file>